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74" r:id="rId2"/>
    <p:sldId id="262" r:id="rId3"/>
    <p:sldId id="265" r:id="rId4"/>
    <p:sldId id="263" r:id="rId5"/>
    <p:sldId id="264" r:id="rId6"/>
    <p:sldId id="266" r:id="rId7"/>
    <p:sldId id="267" r:id="rId8"/>
    <p:sldId id="268" r:id="rId9"/>
    <p:sldId id="269" r:id="rId10"/>
    <p:sldId id="270" r:id="rId11"/>
    <p:sldId id="271" r:id="rId12"/>
    <p:sldId id="272" r:id="rId13"/>
    <p:sldId id="275" r:id="rId14"/>
    <p:sldId id="277" r:id="rId15"/>
    <p:sldId id="276" r:id="rId16"/>
    <p:sldId id="278" r:id="rId17"/>
    <p:sldId id="279" r:id="rId18"/>
    <p:sldId id="280" r:id="rId19"/>
    <p:sldId id="281" r:id="rId20"/>
    <p:sldId id="282" r:id="rId21"/>
    <p:sldId id="283" r:id="rId22"/>
    <p:sldId id="284" r:id="rId23"/>
    <p:sldId id="285" r:id="rId24"/>
    <p:sldId id="286" r:id="rId25"/>
    <p:sldId id="288" r:id="rId26"/>
    <p:sldId id="287" r:id="rId27"/>
    <p:sldId id="289" r:id="rId28"/>
    <p:sldId id="290"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7569"/>
    <a:srgbClr val="797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C0A7F-B4F9-4CB6-AD01-E5C0D0B24133}" type="datetimeFigureOut">
              <a:rPr lang="en-US" smtClean="0"/>
              <a:t>12/10/2022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4D21C-0B45-4F0C-955A-089903A61782}" type="slidenum">
              <a:rPr lang="en-US" smtClean="0"/>
              <a:t>‹#›</a:t>
            </a:fld>
            <a:endParaRPr lang="en-US"/>
          </a:p>
        </p:txBody>
      </p:sp>
    </p:spTree>
    <p:extLst>
      <p:ext uri="{BB962C8B-B14F-4D97-AF65-F5344CB8AC3E}">
        <p14:creationId xmlns:p14="http://schemas.microsoft.com/office/powerpoint/2010/main" val="341339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2F85A87-2AE9-4AEA-A6B9-6F5FC91F3804}" type="datetimeFigureOut">
              <a:rPr lang="en-US" smtClean="0"/>
              <a:t>12/10/2022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122101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F85A87-2AE9-4AEA-A6B9-6F5FC91F3804}"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225238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2F85A87-2AE9-4AEA-A6B9-6F5FC91F3804}"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93244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2F85A87-2AE9-4AEA-A6B9-6F5FC91F3804}"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2626964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F85A87-2AE9-4AEA-A6B9-6F5FC91F3804}"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170304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2F85A87-2AE9-4AEA-A6B9-6F5FC91F3804}" type="datetimeFigureOut">
              <a:rPr lang="en-US" smtClean="0"/>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108600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2F85A87-2AE9-4AEA-A6B9-6F5FC91F3804}" type="datetimeFigureOut">
              <a:rPr lang="en-US" smtClean="0"/>
              <a:t>12/10/2022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206949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2F85A87-2AE9-4AEA-A6B9-6F5FC91F3804}"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3614079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2F85A87-2AE9-4AEA-A6B9-6F5FC91F3804}"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399176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F85A87-2AE9-4AEA-A6B9-6F5FC91F3804}"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290270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F85A87-2AE9-4AEA-A6B9-6F5FC91F3804}"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324732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F85A87-2AE9-4AEA-A6B9-6F5FC91F3804}"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17543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F85A87-2AE9-4AEA-A6B9-6F5FC91F3804}" type="datetimeFigureOut">
              <a:rPr lang="en-US" smtClean="0"/>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125472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F85A87-2AE9-4AEA-A6B9-6F5FC91F3804}" type="datetimeFigureOut">
              <a:rPr lang="en-US" smtClean="0"/>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180515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85A87-2AE9-4AEA-A6B9-6F5FC91F3804}" type="datetimeFigureOut">
              <a:rPr lang="en-US" smtClean="0"/>
              <a:t>12/10/2022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212086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F85A87-2AE9-4AEA-A6B9-6F5FC91F3804}"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349843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F85A87-2AE9-4AEA-A6B9-6F5FC91F3804}"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6043A0-B34E-4712-A27B-9322FC96594A}" type="slidenum">
              <a:rPr lang="en-US" smtClean="0"/>
              <a:t>‹#›</a:t>
            </a:fld>
            <a:endParaRPr lang="en-US"/>
          </a:p>
        </p:txBody>
      </p:sp>
    </p:spTree>
    <p:extLst>
      <p:ext uri="{BB962C8B-B14F-4D97-AF65-F5344CB8AC3E}">
        <p14:creationId xmlns:p14="http://schemas.microsoft.com/office/powerpoint/2010/main" val="232901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2F85A87-2AE9-4AEA-A6B9-6F5FC91F3804}" type="datetimeFigureOut">
              <a:rPr lang="en-US" smtClean="0"/>
              <a:t>12/10/2022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86043A0-B34E-4712-A27B-9322FC96594A}" type="slidenum">
              <a:rPr lang="en-US" smtClean="0"/>
              <a:t>‹#›</a:t>
            </a:fld>
            <a:endParaRPr lang="en-US"/>
          </a:p>
        </p:txBody>
      </p:sp>
    </p:spTree>
    <p:extLst>
      <p:ext uri="{BB962C8B-B14F-4D97-AF65-F5344CB8AC3E}">
        <p14:creationId xmlns:p14="http://schemas.microsoft.com/office/powerpoint/2010/main" val="36154226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8.jpg"/><Relationship Id="rId2" Type="http://schemas.openxmlformats.org/officeDocument/2006/relationships/image" Target="../media/image53.jp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webp"/><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Text Placeholder 2"/>
          <p:cNvSpPr>
            <a:spLocks noGrp="1"/>
          </p:cNvSpPr>
          <p:nvPr>
            <p:ph type="body" sz="half" idx="2"/>
          </p:nvPr>
        </p:nvSpPr>
        <p:spPr/>
        <p:txBody>
          <a:bodyPr>
            <a:normAutofit/>
          </a:bodyPr>
          <a:lstStyle/>
          <a:p>
            <a:endParaRPr lang="en-US" sz="2200" b="1" dirty="0" smtClean="0">
              <a:latin typeface="Franklin Gothic Medium" panose="020B0603020102020204" pitchFamily="34" charset="0"/>
            </a:endParaRPr>
          </a:p>
          <a:p>
            <a:r>
              <a:rPr lang="en-US" sz="2200" b="1" dirty="0" smtClean="0">
                <a:latin typeface="Franklin Gothic Medium" panose="020B0603020102020204" pitchFamily="34" charset="0"/>
              </a:rPr>
              <a:t>-</a:t>
            </a:r>
            <a:r>
              <a:rPr lang="en-US" sz="2200" b="1" dirty="0" err="1" smtClean="0">
                <a:latin typeface="Franklin Gothic Medium" panose="020B0603020102020204" pitchFamily="34" charset="0"/>
              </a:rPr>
              <a:t>Vionnete</a:t>
            </a:r>
            <a:endParaRPr lang="en-US" sz="2200" b="1" dirty="0" smtClean="0">
              <a:latin typeface="Franklin Gothic Medium" panose="020B0603020102020204" pitchFamily="34" charset="0"/>
            </a:endParaRPr>
          </a:p>
          <a:p>
            <a:r>
              <a:rPr lang="en-US" sz="2200" b="1" dirty="0" smtClean="0">
                <a:latin typeface="Franklin Gothic Medium" panose="020B0603020102020204" pitchFamily="34" charset="0"/>
              </a:rPr>
              <a:t>-Research</a:t>
            </a:r>
          </a:p>
          <a:p>
            <a:r>
              <a:rPr lang="en-US" sz="2200" b="1" dirty="0" smtClean="0">
                <a:latin typeface="Franklin Gothic Medium" panose="020B0603020102020204" pitchFamily="34" charset="0"/>
              </a:rPr>
              <a:t>-My project proposal</a:t>
            </a:r>
          </a:p>
          <a:p>
            <a:endParaRPr lang="en-US" dirty="0" smtClean="0"/>
          </a:p>
          <a:p>
            <a:endParaRPr lang="en-US" dirty="0" smtClean="0"/>
          </a:p>
          <a:p>
            <a:endParaRPr lang="en-US" dirty="0"/>
          </a:p>
        </p:txBody>
      </p:sp>
    </p:spTree>
    <p:extLst>
      <p:ext uri="{BB962C8B-B14F-4D97-AF65-F5344CB8AC3E}">
        <p14:creationId xmlns:p14="http://schemas.microsoft.com/office/powerpoint/2010/main" val="371909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fornian FB" panose="0207040306080B030204" pitchFamily="18" charset="0"/>
              </a:rPr>
              <a:t>I can almost say that the work of the dress was finished when I was ironing the seams of the dress when the </a:t>
            </a:r>
            <a:r>
              <a:rPr lang="en-US" sz="2800" b="1" dirty="0" smtClean="0">
                <a:latin typeface="Californian FB" panose="0207040306080B030204" pitchFamily="18" charset="0"/>
              </a:rPr>
              <a:t>pen </a:t>
            </a:r>
            <a:r>
              <a:rPr lang="en-US" sz="2800" b="1" dirty="0">
                <a:latin typeface="Californian FB" panose="0207040306080B030204" pitchFamily="18" charset="0"/>
              </a:rPr>
              <a:t>inside the dress returned the color to the dress.</a:t>
            </a:r>
            <a:br>
              <a:rPr lang="en-US" sz="2800" b="1" dirty="0">
                <a:latin typeface="Californian FB" panose="0207040306080B030204" pitchFamily="18" charset="0"/>
              </a:rPr>
            </a:br>
            <a:endParaRPr lang="en-US" sz="2800" b="1"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825" t="13796" r="18116" b="6323"/>
          <a:stretch/>
        </p:blipFill>
        <p:spPr>
          <a:xfrm>
            <a:off x="6755362" y="956146"/>
            <a:ext cx="2351316" cy="4810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1109" y="1510229"/>
            <a:ext cx="2891155" cy="3854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4503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a:latin typeface="Californian FB" panose="0207040306080B030204" pitchFamily="18" charset="0"/>
              </a:rPr>
              <a:t>Unfortunately, since I could not remove it even with liquid, I preferred to cut and sew the top of the dress from the beginning. Although I had to spend another day on it, it made me try to sew clothes once again, which was not a bad thing in itself.</a:t>
            </a:r>
            <a:br>
              <a:rPr lang="en-US" sz="1800" b="1" dirty="0">
                <a:latin typeface="Californian FB" panose="0207040306080B030204" pitchFamily="18" charset="0"/>
              </a:rPr>
            </a:br>
            <a:endParaRPr lang="en-US" sz="1800" b="1"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9376" y="2481943"/>
            <a:ext cx="2876162" cy="3834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538" y="1838131"/>
            <a:ext cx="2617237" cy="3489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4103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a:latin typeface="Californian FB" panose="0207040306080B030204" pitchFamily="18" charset="0"/>
              </a:rPr>
              <a:t>The presence of buckles gave the dress more beauty, which I chose not to skip. Passing the dress strap through the neck loop was another technique that was challenging, but I tried to cope with it.</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045" y="578256"/>
            <a:ext cx="3287409" cy="4383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658" y="2509935"/>
            <a:ext cx="2995127" cy="3993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4970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59" y="811763"/>
            <a:ext cx="2948474" cy="1642188"/>
          </a:xfrm>
        </p:spPr>
        <p:txBody>
          <a:bodyPr/>
          <a:lstStyle/>
          <a:p>
            <a:r>
              <a:rPr lang="en-US" dirty="0" smtClean="0">
                <a:latin typeface="Californian FB" panose="0207040306080B030204" pitchFamily="18" charset="0"/>
              </a:rPr>
              <a:t>And the final one</a:t>
            </a:r>
            <a:endParaRPr lang="en-US"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6789" y="1982561"/>
            <a:ext cx="1958983" cy="3673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294" y="663889"/>
            <a:ext cx="2598826" cy="6261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120" y="1173336"/>
            <a:ext cx="2485346" cy="568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337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Californian FB" panose="0207040306080B030204" pitchFamily="18" charset="0"/>
              </a:rPr>
              <a:t>Research&amp;Final</a:t>
            </a:r>
            <a:r>
              <a:rPr lang="en-US" dirty="0" smtClean="0">
                <a:latin typeface="Californian FB" panose="0207040306080B030204" pitchFamily="18" charset="0"/>
              </a:rPr>
              <a:t> project</a:t>
            </a:r>
            <a:endParaRPr lang="en-US" dirty="0">
              <a:latin typeface="Californian FB" panose="0207040306080B030204" pitchFamily="18" charset="0"/>
            </a:endParaRPr>
          </a:p>
        </p:txBody>
      </p:sp>
      <p:sp>
        <p:nvSpPr>
          <p:cNvPr id="3" name="Subtitle 2"/>
          <p:cNvSpPr>
            <a:spLocks noGrp="1"/>
          </p:cNvSpPr>
          <p:nvPr>
            <p:ph type="subTitle" idx="1"/>
          </p:nvPr>
        </p:nvSpPr>
        <p:spPr/>
        <p:txBody>
          <a:bodyPr/>
          <a:lstStyle/>
          <a:p>
            <a:r>
              <a:rPr lang="en-US" dirty="0" smtClean="0"/>
              <a:t>History of jackets</a:t>
            </a:r>
            <a:endParaRPr lang="en-US" dirty="0"/>
          </a:p>
        </p:txBody>
      </p:sp>
    </p:spTree>
    <p:extLst>
      <p:ext uri="{BB962C8B-B14F-4D97-AF65-F5344CB8AC3E}">
        <p14:creationId xmlns:p14="http://schemas.microsoft.com/office/powerpoint/2010/main" val="140709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These days, I started to research about </a:t>
            </a:r>
            <a:r>
              <a:rPr lang="en-US" sz="1600" dirty="0" smtClean="0"/>
              <a:t>jackets </a:t>
            </a:r>
            <a:r>
              <a:rPr lang="en-US" sz="1600" dirty="0"/>
              <a:t>to know when its history goes back and according to the research I did, it goes back to the 18th and 19th century when this style of work actually originated from riding jackets and first  It was for men. but little by little, women also started using these jackets, for women, the same method was used at first, but over time, they designed specific patterns for women</a:t>
            </a:r>
            <a:r>
              <a:rPr lang="en-US" sz="1600" dirty="0" smtClean="0"/>
              <a:t>.</a:t>
            </a:r>
            <a:br>
              <a:rPr lang="en-US" sz="1600" dirty="0" smtClean="0"/>
            </a:br>
            <a:endParaRPr lang="en-US" sz="1600"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598" t="27007" r="35511" b="19524"/>
          <a:stretch/>
        </p:blipFill>
        <p:spPr>
          <a:xfrm rot="16200000">
            <a:off x="6318912" y="-124262"/>
            <a:ext cx="2532700" cy="3770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456" t="15272" r="13060" b="15645"/>
          <a:stretch/>
        </p:blipFill>
        <p:spPr>
          <a:xfrm rot="16200000">
            <a:off x="6613740" y="2586426"/>
            <a:ext cx="2415860" cy="3297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478" t="11973" r="27202" b="31972"/>
          <a:stretch/>
        </p:blipFill>
        <p:spPr>
          <a:xfrm>
            <a:off x="9470396" y="2444379"/>
            <a:ext cx="2431878" cy="3064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373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Californian FB" panose="0207040306080B030204" pitchFamily="18" charset="0"/>
              </a:rPr>
              <a:t>The main reason that made me want to be more active in this field is that this work style of this dress can be used in different times, such as a friendly party, a formal environment such as employment, and there is a special style that you can wear in any  Use it at any time and in any season of the year, for example, in cold weather you use a coat that has a thicker fabric or lining inside, or in warmer seasons you use a coat that has a lighter and softer fabric.  , or the amount of thread in the fabric is more, the coat is something you wear over the clothes and this makes your style more special because it can be seen on your clothes at first glance.</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633" y="102637"/>
            <a:ext cx="2134183" cy="3201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619" r="1047"/>
          <a:stretch/>
        </p:blipFill>
        <p:spPr>
          <a:xfrm>
            <a:off x="8630816" y="1213733"/>
            <a:ext cx="3268859" cy="4180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907" y="3303911"/>
            <a:ext cx="3411505" cy="3411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370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746449"/>
            <a:ext cx="3482360" cy="4215020"/>
          </a:xfrm>
        </p:spPr>
        <p:txBody>
          <a:bodyPr/>
          <a:lstStyle/>
          <a:p>
            <a:r>
              <a:rPr lang="en-US" sz="2000" dirty="0">
                <a:latin typeface="Californian FB" panose="0207040306080B030204" pitchFamily="18" charset="0"/>
              </a:rPr>
              <a:t>One of the other researches I did is related to the fashion designer Alexander McQueen, and I liked the combination of his works. </a:t>
            </a:r>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440" y="1642942"/>
            <a:ext cx="3318526" cy="3318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66" y="1278293"/>
            <a:ext cx="2537040" cy="3805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8406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5272"/>
            <a:ext cx="3346580" cy="5019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546" y="886407"/>
            <a:ext cx="3141306" cy="4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6218" y="550723"/>
            <a:ext cx="2582585" cy="3871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678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662473"/>
            <a:ext cx="3284375" cy="4049486"/>
          </a:xfrm>
        </p:spPr>
        <p:txBody>
          <a:bodyPr/>
          <a:lstStyle/>
          <a:p>
            <a:r>
              <a:rPr lang="en-US" sz="1800" dirty="0">
                <a:latin typeface="Californian FB" panose="0207040306080B030204" pitchFamily="18" charset="0"/>
              </a:rPr>
              <a:t>Fall and Winter 2022 McQueen catwalk The coats are designed with special cuts and are out of the weird state, most of the works are oversized and asymmetrical, which makes them more effective, the combination of matte and shiny fabric for the </a:t>
            </a:r>
            <a:r>
              <a:rPr lang="en-US" sz="1800" dirty="0" err="1">
                <a:latin typeface="Californian FB" panose="0207040306080B030204" pitchFamily="18" charset="0"/>
              </a:rPr>
              <a:t>lapel,or</a:t>
            </a:r>
            <a:r>
              <a:rPr lang="en-US" sz="1800" dirty="0">
                <a:latin typeface="Californian FB" panose="0207040306080B030204" pitchFamily="18" charset="0"/>
              </a:rPr>
              <a:t> use  From lace and crepe </a:t>
            </a:r>
            <a:r>
              <a:rPr lang="en-US" sz="1800" dirty="0" smtClean="0">
                <a:latin typeface="Californian FB" panose="0207040306080B030204" pitchFamily="18" charset="0"/>
              </a:rPr>
              <a:t>fabric.</a:t>
            </a:r>
            <a:endParaRPr lang="en-US" sz="1800"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976" y="67432"/>
            <a:ext cx="2263344" cy="33963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0784" y="1189224"/>
            <a:ext cx="3019115" cy="4530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580" y="3463775"/>
            <a:ext cx="2238472" cy="3359020"/>
          </a:xfrm>
          <a:prstGeom prst="rect">
            <a:avLst/>
          </a:prstGeom>
        </p:spPr>
      </p:pic>
    </p:spTree>
    <p:extLst>
      <p:ext uri="{BB962C8B-B14F-4D97-AF65-F5344CB8AC3E}">
        <p14:creationId xmlns:p14="http://schemas.microsoft.com/office/powerpoint/2010/main" val="271864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lifornian FB" panose="0207040306080B030204" pitchFamily="18" charset="0"/>
              </a:rPr>
              <a:t>Vionnete</a:t>
            </a:r>
            <a:r>
              <a:rPr lang="en-US" dirty="0" smtClean="0">
                <a:latin typeface="Californian FB" panose="0207040306080B030204" pitchFamily="18" charset="0"/>
              </a:rPr>
              <a:t> Project</a:t>
            </a:r>
            <a:endParaRPr lang="en-US" dirty="0">
              <a:latin typeface="Californian FB" panose="0207040306080B0302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2955" y="2272002"/>
            <a:ext cx="2634671" cy="43154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5471" y="3200400"/>
            <a:ext cx="2433980" cy="32980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79906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698171"/>
            <a:ext cx="4004875" cy="3263298"/>
          </a:xfrm>
        </p:spPr>
        <p:txBody>
          <a:bodyPr/>
          <a:lstStyle/>
          <a:p>
            <a:r>
              <a:rPr lang="en-US" sz="1800" dirty="0">
                <a:latin typeface="Californian FB" panose="0207040306080B030204" pitchFamily="18" charset="0"/>
              </a:rPr>
              <a:t>What I did was to come up with a combination of what I want to do in my final project, that is, combine the jacket with one of the designs of this brand and Maria's </a:t>
            </a:r>
            <a:r>
              <a:rPr lang="en-US" sz="1800" dirty="0" smtClean="0">
                <a:latin typeface="Californian FB" panose="0207040306080B030204" pitchFamily="18" charset="0"/>
              </a:rPr>
              <a:t>method as I told before to use this more in future I made </a:t>
            </a:r>
            <a:r>
              <a:rPr lang="en-US" sz="1800" dirty="0">
                <a:latin typeface="Californian FB" panose="0207040306080B030204" pitchFamily="18" charset="0"/>
              </a:rPr>
              <a:t>a sample</a:t>
            </a:r>
            <a:r>
              <a:rPr lang="en-US" sz="1800" dirty="0">
                <a:latin typeface="Californian FB" panose="0207040306080B030204" pitchFamily="18" charset="0"/>
              </a:rPr>
              <a:t>. I used to do most of my work on a paper pattern, but now I learned from the workshops that with a simple pattern, you can have a great idea for clothes, just play with the fabric on the mannequin.</a:t>
            </a:r>
            <a:r>
              <a:rPr lang="en-US" sz="1800" dirty="0">
                <a:latin typeface="Californian FB" panose="0207040306080B030204" pitchFamily="18" charset="0"/>
              </a:rPr>
              <a:t/>
            </a:r>
            <a:br>
              <a:rPr lang="en-US" sz="1800" dirty="0">
                <a:latin typeface="Californian FB" panose="0207040306080B030204" pitchFamily="18" charset="0"/>
              </a:rPr>
            </a:br>
            <a:endParaRPr lang="en-US" sz="1800"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720" y="681134"/>
            <a:ext cx="3086829" cy="4627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6091" y="1659260"/>
            <a:ext cx="2482282" cy="4320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351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51722"/>
            <a:ext cx="2362687" cy="3107093"/>
          </a:xfrm>
        </p:spPr>
        <p:txBody>
          <a:bodyPr/>
          <a:lstStyle/>
          <a:p>
            <a:r>
              <a:rPr lang="en-US" sz="2400" dirty="0">
                <a:latin typeface="Californian FB" panose="0207040306080B030204" pitchFamily="18" charset="0"/>
              </a:rPr>
              <a:t>First, I combined the work in shape and did not destroy the darts in this </a:t>
            </a:r>
            <a:r>
              <a:rPr lang="en-US" sz="2400" dirty="0" smtClean="0">
                <a:latin typeface="Californian FB" panose="0207040306080B030204" pitchFamily="18" charset="0"/>
              </a:rPr>
              <a:t>part.</a:t>
            </a:r>
            <a:r>
              <a:rPr lang="en-US" sz="2400" dirty="0">
                <a:latin typeface="Californian FB" panose="0207040306080B030204" pitchFamily="18" charset="0"/>
              </a:rPr>
              <a:t/>
            </a:r>
            <a:br>
              <a:rPr lang="en-US" sz="2400" dirty="0">
                <a:latin typeface="Californian FB" panose="0207040306080B030204" pitchFamily="18" charset="0"/>
              </a:rPr>
            </a:br>
            <a:endParaRPr lang="en-US" sz="2400"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529" y="1042562"/>
            <a:ext cx="2270060" cy="3026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589" y="1602448"/>
            <a:ext cx="2519265" cy="3359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6669" y="2460913"/>
            <a:ext cx="2295331" cy="3060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664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039" y="121298"/>
            <a:ext cx="4606437" cy="2948474"/>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331" y="3069772"/>
            <a:ext cx="2519265" cy="3359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8022" y="3069772"/>
            <a:ext cx="2519265" cy="3359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9489" y="3067958"/>
            <a:ext cx="2521987" cy="3362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349" y="221517"/>
            <a:ext cx="3797673" cy="2848255"/>
          </a:xfrm>
          <a:prstGeom prst="rect">
            <a:avLst/>
          </a:prstGeom>
          <a:ln>
            <a:noFill/>
          </a:ln>
          <a:effectLst>
            <a:softEdge rad="112500"/>
          </a:effectLst>
        </p:spPr>
      </p:pic>
    </p:spTree>
    <p:extLst>
      <p:ext uri="{BB962C8B-B14F-4D97-AF65-F5344CB8AC3E}">
        <p14:creationId xmlns:p14="http://schemas.microsoft.com/office/powerpoint/2010/main" val="4033581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Californian FB" panose="0207040306080B030204" pitchFamily="18" charset="0"/>
              </a:rPr>
              <a:t>And after that, I tried to style the pieces to have a different style, and for this one I also removed the darts.</a:t>
            </a:r>
            <a:br>
              <a:rPr lang="en-US" sz="2400" dirty="0">
                <a:latin typeface="Californian FB" panose="0207040306080B030204" pitchFamily="18" charset="0"/>
              </a:rPr>
            </a:br>
            <a:endParaRPr lang="en-US" sz="2400"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6287" y="107550"/>
            <a:ext cx="2303828" cy="3071771"/>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5107" y="2073991"/>
            <a:ext cx="2506379" cy="3341839"/>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858" y="3137163"/>
            <a:ext cx="2503506" cy="3338008"/>
          </a:xfrm>
          <a:prstGeom prst="rect">
            <a:avLst/>
          </a:prstGeom>
          <a:ln>
            <a:noFill/>
          </a:ln>
          <a:effectLst>
            <a:softEdge rad="112500"/>
          </a:effectLst>
        </p:spPr>
      </p:pic>
    </p:spTree>
    <p:extLst>
      <p:ext uri="{BB962C8B-B14F-4D97-AF65-F5344CB8AC3E}">
        <p14:creationId xmlns:p14="http://schemas.microsoft.com/office/powerpoint/2010/main" val="274307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68" y="233264"/>
            <a:ext cx="2393302" cy="3191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324" y="233264"/>
            <a:ext cx="2438011" cy="3250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589" y="2884451"/>
            <a:ext cx="2372698" cy="3163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3541" y="2751755"/>
            <a:ext cx="2451226" cy="3268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0149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171" y="2456542"/>
            <a:ext cx="6952343" cy="4299857"/>
          </a:xfrm>
          <a:prstGeom prst="rect">
            <a:avLst/>
          </a:prstGeom>
        </p:spPr>
      </p:pic>
    </p:spTree>
    <p:extLst>
      <p:ext uri="{BB962C8B-B14F-4D97-AF65-F5344CB8AC3E}">
        <p14:creationId xmlns:p14="http://schemas.microsoft.com/office/powerpoint/2010/main" val="301309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45" y="1530220"/>
            <a:ext cx="4351025" cy="3203615"/>
          </a:xfrm>
        </p:spPr>
        <p:txBody>
          <a:bodyPr/>
          <a:lstStyle/>
          <a:p>
            <a:r>
              <a:rPr lang="en-US" sz="1600" dirty="0" smtClean="0">
                <a:latin typeface="Californian FB" panose="0207040306080B030204" pitchFamily="18" charset="0"/>
              </a:rPr>
              <a:t>Bad news :Burning clothes.</a:t>
            </a:r>
            <a:r>
              <a:rPr lang="en-US" sz="1600" dirty="0">
                <a:latin typeface="Californian FB" panose="0207040306080B030204" pitchFamily="18" charset="0"/>
              </a:rPr>
              <a:t/>
            </a:r>
            <a:br>
              <a:rPr lang="en-US" sz="1600" dirty="0">
                <a:latin typeface="Californian FB" panose="0207040306080B030204" pitchFamily="18" charset="0"/>
              </a:rPr>
            </a:br>
            <a:r>
              <a:rPr lang="en-US" sz="1600" dirty="0">
                <a:latin typeface="Californian FB" panose="0207040306080B030204" pitchFamily="18" charset="0"/>
              </a:rPr>
              <a:t>The story is that the "exclusivity" of the products is very important for this producer of luxury and expensive goods, so that he is ready to burn all his stocked products, but not discount them and the low-income strata of the world cannot afford to buy these goods.</a:t>
            </a:r>
            <a:br>
              <a:rPr lang="en-US" sz="1600" dirty="0">
                <a:latin typeface="Californian FB" panose="0207040306080B030204" pitchFamily="18" charset="0"/>
              </a:rPr>
            </a:br>
            <a:r>
              <a:rPr lang="en-US" sz="1600" dirty="0" smtClean="0">
                <a:latin typeface="Californian FB" panose="0207040306080B030204" pitchFamily="18" charset="0"/>
              </a:rPr>
              <a:t>This </a:t>
            </a:r>
            <a:r>
              <a:rPr lang="en-US" sz="1600" dirty="0">
                <a:latin typeface="Californian FB" panose="0207040306080B030204" pitchFamily="18" charset="0"/>
              </a:rPr>
              <a:t>famous English company, which was founded in 1856 by Thomas Burberry in the city of Basingstoke, used the term "wrong people" for the class whose income is not enough to buy from this brand.</a:t>
            </a:r>
            <a:br>
              <a:rPr lang="en-US" sz="1600" dirty="0">
                <a:latin typeface="Californian FB" panose="0207040306080B030204" pitchFamily="18" charset="0"/>
              </a:rPr>
            </a:br>
            <a:r>
              <a:rPr lang="en-US" sz="1600" dirty="0">
                <a:latin typeface="Californian FB" panose="0207040306080B030204" pitchFamily="18" charset="0"/>
              </a:rPr>
              <a:t>This routine is common among the world's luxury brands, and these brands prefer to completely destroy their warehouse products instead of offering them to the market at a lower price. Among them, we can mention luxury brands such as H&amp;M, Louis Vuitton and Chanel.</a:t>
            </a:r>
            <a:br>
              <a:rPr lang="en-US" sz="1600" dirty="0">
                <a:latin typeface="Californian FB" panose="0207040306080B030204" pitchFamily="18" charset="0"/>
              </a:rPr>
            </a:br>
            <a:endParaRPr lang="en-US" sz="1600"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522" y="518776"/>
            <a:ext cx="2754430" cy="19776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407" y="2409856"/>
            <a:ext cx="3238500" cy="14097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0003" y="2571206"/>
            <a:ext cx="2332404" cy="39841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2407" y="3819556"/>
            <a:ext cx="2125840" cy="21258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0953" y="3819556"/>
            <a:ext cx="1524003" cy="152400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0249" y="2150798"/>
            <a:ext cx="4182855" cy="2975142"/>
          </a:xfrm>
          <a:prstGeom prst="rect">
            <a:avLst/>
          </a:prstGeom>
          <a:effectLst>
            <a:softEdge rad="635000"/>
          </a:effectLst>
        </p:spPr>
      </p:pic>
    </p:spTree>
    <p:extLst>
      <p:ext uri="{BB962C8B-B14F-4D97-AF65-F5344CB8AC3E}">
        <p14:creationId xmlns:p14="http://schemas.microsoft.com/office/powerpoint/2010/main" val="1213513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Californian FB" panose="0207040306080B030204" pitchFamily="18" charset="0"/>
              </a:rPr>
              <a:t>For sure, this is one of the worst things that can be done because we know how much energy is used to produce these clothes, if they can be offered at a lower price so that they have more customers.</a:t>
            </a:r>
            <a:br>
              <a:rPr lang="en-US" sz="1800" dirty="0">
                <a:latin typeface="Californian FB" panose="0207040306080B030204" pitchFamily="18" charset="0"/>
              </a:rPr>
            </a:br>
            <a:endParaRPr lang="en-US" sz="1800"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9045" y="1901371"/>
            <a:ext cx="4390571" cy="4390571"/>
          </a:xfrm>
          <a:prstGeom prst="rect">
            <a:avLst/>
          </a:prstGeom>
        </p:spPr>
      </p:pic>
    </p:spTree>
    <p:extLst>
      <p:ext uri="{BB962C8B-B14F-4D97-AF65-F5344CB8AC3E}">
        <p14:creationId xmlns:p14="http://schemas.microsoft.com/office/powerpoint/2010/main" val="126376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Californian FB" panose="0207040306080B030204" pitchFamily="18" charset="0"/>
              </a:rPr>
              <a:t>Another way that I choose to have this sustainability is to use as much as possible fabrics that are either recycled or recyclable so that less harm is done to the earth.</a:t>
            </a:r>
            <a:br>
              <a:rPr lang="en-US" sz="2000" dirty="0">
                <a:latin typeface="Californian FB" panose="0207040306080B030204" pitchFamily="18" charset="0"/>
              </a:rPr>
            </a:br>
            <a:endParaRPr lang="en-US" sz="2000"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183" y="2180778"/>
            <a:ext cx="5126731" cy="3182508"/>
          </a:xfrm>
          <a:prstGeom prst="rect">
            <a:avLst/>
          </a:prstGeom>
        </p:spPr>
      </p:pic>
    </p:spTree>
    <p:extLst>
      <p:ext uri="{BB962C8B-B14F-4D97-AF65-F5344CB8AC3E}">
        <p14:creationId xmlns:p14="http://schemas.microsoft.com/office/powerpoint/2010/main" val="339850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959429"/>
            <a:ext cx="4351025" cy="3002040"/>
          </a:xfrm>
        </p:spPr>
        <p:txBody>
          <a:bodyPr/>
          <a:lstStyle/>
          <a:p>
            <a:r>
              <a:rPr lang="en-US" sz="1800" dirty="0">
                <a:latin typeface="Californian FB" panose="0207040306080B030204" pitchFamily="18" charset="0"/>
              </a:rPr>
              <a:t>According to my research, fabrics </a:t>
            </a:r>
            <a:r>
              <a:rPr lang="en-US" sz="1800" dirty="0" smtClean="0">
                <a:latin typeface="Californian FB" panose="0207040306080B030204" pitchFamily="18" charset="0"/>
              </a:rPr>
              <a:t>like:</a:t>
            </a:r>
            <a:br>
              <a:rPr lang="en-US" sz="1800" dirty="0" smtClean="0">
                <a:latin typeface="Californian FB" panose="0207040306080B030204" pitchFamily="18" charset="0"/>
              </a:rPr>
            </a:br>
            <a:r>
              <a:rPr lang="en-US" sz="1800" dirty="0" err="1" smtClean="0">
                <a:latin typeface="Californian FB" panose="0207040306080B030204" pitchFamily="18" charset="0"/>
              </a:rPr>
              <a:t>Hemp,Organic</a:t>
            </a:r>
            <a:r>
              <a:rPr lang="en-US" sz="1800" dirty="0" smtClean="0">
                <a:latin typeface="Californian FB" panose="0207040306080B030204" pitchFamily="18" charset="0"/>
              </a:rPr>
              <a:t> </a:t>
            </a:r>
            <a:r>
              <a:rPr lang="en-US" sz="1800" dirty="0" err="1" smtClean="0">
                <a:latin typeface="Californian FB" panose="0207040306080B030204" pitchFamily="18" charset="0"/>
              </a:rPr>
              <a:t>cotton,Organic</a:t>
            </a:r>
            <a:r>
              <a:rPr lang="en-US" sz="1800" dirty="0" smtClean="0">
                <a:latin typeface="Californian FB" panose="0207040306080B030204" pitchFamily="18" charset="0"/>
              </a:rPr>
              <a:t> </a:t>
            </a:r>
            <a:r>
              <a:rPr lang="en-US" sz="1800" dirty="0" err="1" smtClean="0">
                <a:latin typeface="Californian FB" panose="0207040306080B030204" pitchFamily="18" charset="0"/>
              </a:rPr>
              <a:t>linen,Organic</a:t>
            </a:r>
            <a:r>
              <a:rPr lang="en-US" sz="1800" dirty="0" smtClean="0">
                <a:latin typeface="Californian FB" panose="0207040306080B030204" pitchFamily="18" charset="0"/>
              </a:rPr>
              <a:t> </a:t>
            </a:r>
            <a:r>
              <a:rPr lang="en-US" sz="1800" dirty="0" err="1" smtClean="0">
                <a:latin typeface="Californian FB" panose="0207040306080B030204" pitchFamily="18" charset="0"/>
              </a:rPr>
              <a:t>Bamboo,Corc</a:t>
            </a:r>
            <a:r>
              <a:rPr lang="en-US" sz="1800" dirty="0" smtClean="0">
                <a:latin typeface="Californian FB" panose="0207040306080B030204" pitchFamily="18" charset="0"/>
              </a:rPr>
              <a:t> are some of </a:t>
            </a:r>
            <a:r>
              <a:rPr lang="en-US" sz="1800" dirty="0">
                <a:latin typeface="Californian FB" panose="0207040306080B030204" pitchFamily="18" charset="0"/>
              </a:rPr>
              <a:t>them. It is interesting to know that these fabrics do not even harm animals, and if you are a supporter of animals or want to have vegan customers, these fabrics are one of the best choices.</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429" y="468599"/>
            <a:ext cx="3697330" cy="19349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824" y="2677644"/>
            <a:ext cx="2139207" cy="23691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776" y="2601246"/>
            <a:ext cx="2085362" cy="278048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2138" y="2550150"/>
            <a:ext cx="2496624" cy="2496624"/>
          </a:xfrm>
          <a:prstGeom prst="rect">
            <a:avLst/>
          </a:prstGeom>
        </p:spPr>
      </p:pic>
    </p:spTree>
    <p:extLst>
      <p:ext uri="{BB962C8B-B14F-4D97-AF65-F5344CB8AC3E}">
        <p14:creationId xmlns:p14="http://schemas.microsoft.com/office/powerpoint/2010/main" val="393542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latin typeface="Californian FB" panose="0207040306080B030204" pitchFamily="18" charset="0"/>
              </a:rPr>
              <a:t>The reason why I </a:t>
            </a:r>
            <a:r>
              <a:rPr lang="en-US" sz="3200" b="1" dirty="0" err="1" smtClean="0">
                <a:latin typeface="Californian FB" panose="0207040306080B030204" pitchFamily="18" charset="0"/>
              </a:rPr>
              <a:t>choosed</a:t>
            </a:r>
            <a:r>
              <a:rPr lang="en-US" sz="3200" b="1" dirty="0" smtClean="0">
                <a:latin typeface="Californian FB" panose="0207040306080B030204" pitchFamily="18" charset="0"/>
              </a:rPr>
              <a:t> </a:t>
            </a:r>
            <a:r>
              <a:rPr lang="en-US" sz="3200" b="1" dirty="0">
                <a:latin typeface="Californian FB" panose="0207040306080B030204" pitchFamily="18" charset="0"/>
              </a:rPr>
              <a:t>this model was that it was very modern and fits with today's fashion world. And I generally like to work with clothes that are oversize because these clothes cover body </a:t>
            </a:r>
            <a:r>
              <a:rPr lang="en-US" sz="3200" b="1" dirty="0" smtClean="0">
                <a:latin typeface="Californian FB" panose="0207040306080B030204" pitchFamily="18" charset="0"/>
              </a:rPr>
              <a:t>defects</a:t>
            </a:r>
            <a:r>
              <a:rPr lang="fa-IR" sz="3200" b="1" dirty="0" smtClean="0">
                <a:latin typeface="Californian FB" panose="0207040306080B030204" pitchFamily="18" charset="0"/>
              </a:rPr>
              <a:t>.</a:t>
            </a:r>
            <a:endParaRPr lang="en-US" sz="3200" b="1" dirty="0">
              <a:latin typeface="Californian FB" panose="0207040306080B030204" pitchFamily="18" charset="0"/>
            </a:endParaRPr>
          </a:p>
        </p:txBody>
      </p:sp>
      <p:sp>
        <p:nvSpPr>
          <p:cNvPr id="3" name="Subtitle 2"/>
          <p:cNvSpPr>
            <a:spLocks noGrp="1"/>
          </p:cNvSpPr>
          <p:nvPr>
            <p:ph type="subTitle" idx="1"/>
          </p:nvPr>
        </p:nvSpPr>
        <p:spPr/>
        <p:txBody>
          <a:bodyPr/>
          <a:lstStyle/>
          <a:p>
            <a:r>
              <a:rPr lang="en-US" dirty="0"/>
              <a:t>Blouse and skirt</a:t>
            </a:r>
          </a:p>
        </p:txBody>
      </p:sp>
    </p:spTree>
    <p:extLst>
      <p:ext uri="{BB962C8B-B14F-4D97-AF65-F5344CB8AC3E}">
        <p14:creationId xmlns:p14="http://schemas.microsoft.com/office/powerpoint/2010/main" val="1258755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998" y="2234509"/>
            <a:ext cx="3865134" cy="1735667"/>
          </a:xfrm>
        </p:spPr>
        <p:txBody>
          <a:bodyPr>
            <a:noAutofit/>
          </a:bodyPr>
          <a:lstStyle/>
          <a:p>
            <a:r>
              <a:rPr lang="en-US" sz="1800" b="1" dirty="0" smtClean="0"/>
              <a:t>I use a Japanese pattern to sew my </a:t>
            </a:r>
            <a:r>
              <a:rPr lang="en-US" sz="1800" b="1" dirty="0" err="1" smtClean="0"/>
              <a:t>dress.when</a:t>
            </a:r>
            <a:r>
              <a:rPr lang="en-US" sz="1800" b="1" dirty="0" smtClean="0"/>
              <a:t> I realized that this pattern should not be </a:t>
            </a:r>
            <a:r>
              <a:rPr lang="en-US" sz="1800" b="1" dirty="0" err="1" smtClean="0"/>
              <a:t>used,I</a:t>
            </a:r>
            <a:r>
              <a:rPr lang="en-US" sz="1800" b="1" dirty="0" smtClean="0"/>
              <a:t> had printed it in a large </a:t>
            </a:r>
            <a:r>
              <a:rPr lang="en-US" sz="1800" b="1" dirty="0" err="1" smtClean="0"/>
              <a:t>size.Because</a:t>
            </a:r>
            <a:r>
              <a:rPr lang="en-US" sz="1800" b="1" dirty="0" smtClean="0"/>
              <a:t> Maria said that some parts of that pattern has </a:t>
            </a:r>
            <a:r>
              <a:rPr lang="en-US" sz="1800" b="1" dirty="0" err="1" smtClean="0"/>
              <a:t>problems,I</a:t>
            </a:r>
            <a:r>
              <a:rPr lang="en-US" sz="1800" b="1" dirty="0" smtClean="0"/>
              <a:t> spent my time on the pattern and compared the </a:t>
            </a:r>
            <a:r>
              <a:rPr lang="en-US" sz="1800" b="1" dirty="0" err="1" smtClean="0"/>
              <a:t>sizes,the</a:t>
            </a:r>
            <a:r>
              <a:rPr lang="en-US" sz="1800" b="1" dirty="0" smtClean="0"/>
              <a:t> placement of the pattern with the original pattern to make sure it is correct.</a:t>
            </a:r>
            <a:r>
              <a:rPr lang="en-US" sz="1800" dirty="0"/>
              <a:t/>
            </a:r>
            <a:br>
              <a:rPr lang="en-US" sz="1800" dirty="0"/>
            </a:br>
            <a:endParaRPr lang="en-US" sz="1800" dirty="0"/>
          </a:p>
        </p:txBody>
      </p:sp>
      <p:pic>
        <p:nvPicPr>
          <p:cNvPr id="5" name="Picture Placeholder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5873" t="5975" r="5873" b="-5975"/>
          <a:stretch/>
        </p:blipFill>
        <p:spPr>
          <a:xfrm>
            <a:off x="6442852" y="1404775"/>
            <a:ext cx="2791102" cy="4216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 Placeholder 3"/>
          <p:cNvSpPr>
            <a:spLocks noGrp="1"/>
          </p:cNvSpPr>
          <p:nvPr>
            <p:ph type="body" sz="half" idx="2"/>
          </p:nvPr>
        </p:nvSpPr>
        <p:spPr/>
        <p:txBody>
          <a:bodyPr>
            <a:normAutofit/>
          </a:bodyPr>
          <a:lstStyle/>
          <a:p>
            <a:r>
              <a:rPr lang="en-US" sz="2000" dirty="0" smtClean="0"/>
              <a:t>And then cut the fabric.</a:t>
            </a:r>
            <a:endParaRPr lang="en-US" sz="2000" dirty="0"/>
          </a:p>
        </p:txBody>
      </p:sp>
    </p:spTree>
    <p:extLst>
      <p:ext uri="{BB962C8B-B14F-4D97-AF65-F5344CB8AC3E}">
        <p14:creationId xmlns:p14="http://schemas.microsoft.com/office/powerpoint/2010/main" val="55025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Wherever it was said in the pattern, I put the fabric diagonally and folded</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175" r="2175"/>
          <a:stretch>
            <a:fillRect/>
          </a:stretch>
        </p:blipFill>
        <p:spPr>
          <a:xfrm>
            <a:off x="6753144" y="774441"/>
            <a:ext cx="3227193" cy="5043196"/>
          </a:xfrm>
          <a:prstGeom prst="rect">
            <a:avLst/>
          </a:prstGeom>
          <a:ln w="889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1160877" y="3638939"/>
            <a:ext cx="3859212" cy="1371600"/>
          </a:xfrm>
        </p:spPr>
        <p:txBody>
          <a:bodyPr>
            <a:noAutofit/>
          </a:bodyPr>
          <a:lstStyle/>
          <a:p>
            <a:r>
              <a:rPr lang="en-US" sz="1800" dirty="0"/>
              <a:t>I used almost 6 meters of fabric. The reason for this was that there was a lot of waste of fabric in the upper part because I had to cut the fabric diagonally.</a:t>
            </a:r>
          </a:p>
          <a:p>
            <a:endParaRPr lang="en-US" sz="1800" dirty="0"/>
          </a:p>
        </p:txBody>
      </p:sp>
    </p:spTree>
    <p:extLst>
      <p:ext uri="{BB962C8B-B14F-4D97-AF65-F5344CB8AC3E}">
        <p14:creationId xmlns:p14="http://schemas.microsoft.com/office/powerpoint/2010/main" val="2200752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Californian FB" panose="0207040306080B030204" pitchFamily="18" charset="0"/>
              </a:rPr>
              <a:t>I attached the waist of the skirt to the first floor of the skirt</a:t>
            </a:r>
            <a:br>
              <a:rPr lang="en-US" sz="2400" b="1" dirty="0">
                <a:latin typeface="Californian FB" panose="0207040306080B030204" pitchFamily="18" charset="0"/>
              </a:rPr>
            </a:br>
            <a:endParaRPr lang="en-US" sz="2400" b="1"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137" y="1287624"/>
            <a:ext cx="3734967" cy="4979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7717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atin typeface="Californian FB" panose="0207040306080B030204" pitchFamily="18" charset="0"/>
              </a:rPr>
              <a:t>In order to make the lower part of the skirt </a:t>
            </a:r>
            <a:r>
              <a:rPr lang="en-US" sz="2000" b="1" dirty="0" smtClean="0">
                <a:latin typeface="Californian FB" panose="0207040306080B030204" pitchFamily="18" charset="0"/>
              </a:rPr>
              <a:t>to become more  wider, </a:t>
            </a:r>
            <a:r>
              <a:rPr lang="en-US" sz="2000" b="1" dirty="0">
                <a:latin typeface="Californian FB" panose="0207040306080B030204" pitchFamily="18" charset="0"/>
              </a:rPr>
              <a:t>she used a </a:t>
            </a:r>
            <a:r>
              <a:rPr lang="en-US" sz="2000" b="1" dirty="0" smtClean="0">
                <a:latin typeface="Californian FB" panose="0207040306080B030204" pitchFamily="18" charset="0"/>
              </a:rPr>
              <a:t>cut, </a:t>
            </a:r>
            <a:r>
              <a:rPr lang="en-US" sz="2000" b="1" dirty="0">
                <a:latin typeface="Californian FB" panose="0207040306080B030204" pitchFamily="18" charset="0"/>
              </a:rPr>
              <a:t>and she put that part separately in the skirt cut</a:t>
            </a:r>
            <a:r>
              <a:rPr lang="en-US" sz="2000" b="1" dirty="0" smtClean="0">
                <a:latin typeface="Californian FB" panose="0207040306080B030204" pitchFamily="18" charset="0"/>
              </a:rPr>
              <a:t>.</a:t>
            </a:r>
            <a:endParaRPr lang="en-US" sz="2000" b="1"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413" y="1548882"/>
            <a:ext cx="4424613" cy="4170783"/>
          </a:xfrm>
          <a:prstGeom prst="rect">
            <a:avLst/>
          </a:prstGeom>
        </p:spPr>
      </p:pic>
    </p:spTree>
    <p:extLst>
      <p:ext uri="{BB962C8B-B14F-4D97-AF65-F5344CB8AC3E}">
        <p14:creationId xmlns:p14="http://schemas.microsoft.com/office/powerpoint/2010/main" val="250397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a:latin typeface="Californian FB" panose="0207040306080B030204" pitchFamily="18" charset="0"/>
              </a:rPr>
              <a:t>While when it is sewn, it is hidden in the skirt and you cannot easily see those cuts.</a:t>
            </a:r>
            <a:br>
              <a:rPr lang="en-US" sz="1800" b="1" dirty="0">
                <a:latin typeface="Californian FB" panose="0207040306080B030204" pitchFamily="18" charset="0"/>
              </a:rPr>
            </a:br>
            <a:endParaRPr lang="en-US" sz="1800" b="1"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008" y="893321"/>
            <a:ext cx="3257696" cy="4068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201" y="2556587"/>
            <a:ext cx="3428371" cy="4040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3064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a:latin typeface="Californian FB" panose="0207040306080B030204" pitchFamily="18" charset="0"/>
              </a:rPr>
              <a:t>For the blouse part, I used calico fabric, and if I wanted to use another fabric to clean the inside, it would be too heavy to </a:t>
            </a:r>
            <a:r>
              <a:rPr lang="en-US" sz="1800" b="1" dirty="0" smtClean="0">
                <a:latin typeface="Californian FB" panose="0207040306080B030204" pitchFamily="18" charset="0"/>
              </a:rPr>
              <a:t>lining </a:t>
            </a:r>
            <a:r>
              <a:rPr lang="en-US" sz="1800" b="1" dirty="0">
                <a:latin typeface="Californian FB" panose="0207040306080B030204" pitchFamily="18" charset="0"/>
              </a:rPr>
              <a:t>the dress, but since the inside of the dress was important to me, I used </a:t>
            </a:r>
            <a:r>
              <a:rPr lang="en-US" sz="1800" b="1" dirty="0" smtClean="0">
                <a:latin typeface="Californian FB" panose="0207040306080B030204" pitchFamily="18" charset="0"/>
              </a:rPr>
              <a:t>fusing. </a:t>
            </a:r>
            <a:r>
              <a:rPr lang="en-US" sz="1800" b="1" dirty="0">
                <a:latin typeface="Californian FB" panose="0207040306080B030204" pitchFamily="18" charset="0"/>
              </a:rPr>
              <a:t>Exactly everything I had done on the main fabric, I also did on the </a:t>
            </a:r>
            <a:r>
              <a:rPr lang="en-US" sz="1800" b="1" dirty="0" smtClean="0">
                <a:latin typeface="Californian FB" panose="0207040306080B030204" pitchFamily="18" charset="0"/>
              </a:rPr>
              <a:t>fusing, </a:t>
            </a:r>
            <a:r>
              <a:rPr lang="en-US" sz="1800" b="1" dirty="0">
                <a:latin typeface="Californian FB" panose="0207040306080B030204" pitchFamily="18" charset="0"/>
              </a:rPr>
              <a:t>such as stitching and darts</a:t>
            </a:r>
            <a:br>
              <a:rPr lang="en-US" sz="1800" b="1" dirty="0">
                <a:latin typeface="Californian FB" panose="0207040306080B030204" pitchFamily="18" charset="0"/>
              </a:rPr>
            </a:br>
            <a:endParaRPr lang="en-US" sz="1800" b="1" dirty="0">
              <a:latin typeface="Californian FB" panose="0207040306080B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2817" y="1194319"/>
            <a:ext cx="3128087" cy="4170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9788" y="2191364"/>
            <a:ext cx="2596243" cy="3461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9070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669</TotalTime>
  <Words>981</Words>
  <Application>Microsoft Office PowerPoint</Application>
  <PresentationFormat>Widescreen</PresentationFormat>
  <Paragraphs>35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Californian FB</vt:lpstr>
      <vt:lpstr>Century Gothic</vt:lpstr>
      <vt:lpstr>Franklin Gothic Medium</vt:lpstr>
      <vt:lpstr>Times New Roman</vt:lpstr>
      <vt:lpstr>Wingdings 3</vt:lpstr>
      <vt:lpstr>Ion Boardroom</vt:lpstr>
      <vt:lpstr>Presentation:</vt:lpstr>
      <vt:lpstr>Vionnete Project</vt:lpstr>
      <vt:lpstr>The reason why I choosed this model was that it was very modern and fits with today's fashion world. And I generally like to work with clothes that are oversize because these clothes cover body defects.</vt:lpstr>
      <vt:lpstr>I use a Japanese pattern to sew my dress.when I realized that this pattern should not be used,I had printed it in a large size.Because Maria said that some parts of that pattern has problems,I spent my time on the pattern and compared the sizes,the placement of the pattern with the original pattern to make sure it is correct. </vt:lpstr>
      <vt:lpstr>Wherever it was said in the pattern, I put the fabric diagonally and folded</vt:lpstr>
      <vt:lpstr>I attached the waist of the skirt to the first floor of the skirt </vt:lpstr>
      <vt:lpstr>In order to make the lower part of the skirt to become more  wider, she used a cut, and she put that part separately in the skirt cut.</vt:lpstr>
      <vt:lpstr>While when it is sewn, it is hidden in the skirt and you cannot easily see those cuts. </vt:lpstr>
      <vt:lpstr>For the blouse part, I used calico fabric, and if I wanted to use another fabric to clean the inside, it would be too heavy to lining the dress, but since the inside of the dress was important to me, I used fusing. Exactly everything I had done on the main fabric, I also did on the fusing, such as stitching and darts </vt:lpstr>
      <vt:lpstr>I can almost say that the work of the dress was finished when I was ironing the seams of the dress when the pen inside the dress returned the color to the dress. </vt:lpstr>
      <vt:lpstr>Unfortunately, since I could not remove it even with liquid, I preferred to cut and sew the top of the dress from the beginning. Although I had to spend another day on it, it made me try to sew clothes once again, which was not a bad thing in itself. </vt:lpstr>
      <vt:lpstr>The presence of buckles gave the dress more beauty, which I chose not to skip. Passing the dress strap through the neck loop was another technique that was challenging, but I tried to cope with it.</vt:lpstr>
      <vt:lpstr>And the final one</vt:lpstr>
      <vt:lpstr>Research&amp;Final project</vt:lpstr>
      <vt:lpstr>These days, I started to research about jackets to know when its history goes back and according to the research I did, it goes back to the 18th and 19th century when this style of work actually originated from riding jackets and first  It was for men. but little by little, women also started using these jackets, for women, the same method was used at first, but over time, they designed specific patterns for women. </vt:lpstr>
      <vt:lpstr>The main reason that made me want to be more active in this field is that this work style of this dress can be used in different times, such as a friendly party, a formal environment such as employment, and there is a special style that you can wear in any  Use it at any time and in any season of the year, for example, in cold weather you use a coat that has a thicker fabric or lining inside, or in warmer seasons you use a coat that has a lighter and softer fabric.  , or the amount of thread in the fabric is more, the coat is something you wear over the clothes and this makes your style more special because it can be seen on your clothes at first glance.</vt:lpstr>
      <vt:lpstr>One of the other researches I did is related to the fashion designer Alexander McQueen, and I liked the combination of his works. </vt:lpstr>
      <vt:lpstr>PowerPoint Presentation</vt:lpstr>
      <vt:lpstr>Fall and Winter 2022 McQueen catwalk The coats are designed with special cuts and are out of the weird state, most of the works are oversized and asymmetrical, which makes them more effective, the combination of matte and shiny fabric for the lapel,or use  From lace and crepe fabric.</vt:lpstr>
      <vt:lpstr>What I did was to come up with a combination of what I want to do in my final project, that is, combine the jacket with one of the designs of this brand and Maria's method as I told before to use this more in future I made a sample. I used to do most of my work on a paper pattern, but now I learned from the workshops that with a simple pattern, you can have a great idea for clothes, just play with the fabric on the mannequin. </vt:lpstr>
      <vt:lpstr>First, I combined the work in shape and did not destroy the darts in this part. </vt:lpstr>
      <vt:lpstr>PowerPoint Presentation</vt:lpstr>
      <vt:lpstr>And after that, I tried to style the pieces to have a different style, and for this one I also removed the darts. </vt:lpstr>
      <vt:lpstr>PowerPoint Presentation</vt:lpstr>
      <vt:lpstr>Sustainability:</vt:lpstr>
      <vt:lpstr>Bad news :Burning clothes. The story is that the "exclusivity" of the products is very important for this producer of luxury and expensive goods, so that he is ready to burn all his stocked products, but not discount them and the low-income strata of the world cannot afford to buy these goods. This famous English company, which was founded in 1856 by Thomas Burberry in the city of Basingstoke, used the term "wrong people" for the class whose income is not enough to buy from this brand. This routine is common among the world's luxury brands, and these brands prefer to completely destroy their warehouse products instead of offering them to the market at a lower price. Among them, we can mention luxury brands such as H&amp;M, Louis Vuitton and Chanel. </vt:lpstr>
      <vt:lpstr>For sure, this is one of the worst things that can be done because we know how much energy is used to produce these clothes, if they can be offered at a lower price so that they have more customers. </vt:lpstr>
      <vt:lpstr>Another way that I choose to have this sustainability is to use as much as possible fabrics that are either recycled or recyclable so that less harm is done to the earth. </vt:lpstr>
      <vt:lpstr>According to my research, fabrics like: Hemp,Organic cotton,Organic linen,Organic Bamboo,Corc are some of them. It is interesting to know that these fabrics do not even harm animals, and if you are a supporter of animals or want to have vegan customers, these fabrics are one of the best choices.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Vionnet project</dc:title>
  <dc:creator>PC</dc:creator>
  <cp:lastModifiedBy>PC</cp:lastModifiedBy>
  <cp:revision>41</cp:revision>
  <dcterms:created xsi:type="dcterms:W3CDTF">2022-12-05T18:23:37Z</dcterms:created>
  <dcterms:modified xsi:type="dcterms:W3CDTF">2022-12-10T18:06:48Z</dcterms:modified>
</cp:coreProperties>
</file>